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0" r:id="rId4"/>
    <p:sldId id="259" r:id="rId5"/>
    <p:sldId id="260" r:id="rId6"/>
    <p:sldId id="29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2" r:id="rId16"/>
    <p:sldId id="269" r:id="rId17"/>
    <p:sldId id="270" r:id="rId18"/>
    <p:sldId id="271" r:id="rId19"/>
    <p:sldId id="272" r:id="rId20"/>
    <p:sldId id="273" r:id="rId21"/>
    <p:sldId id="293" r:id="rId22"/>
    <p:sldId id="257" r:id="rId23"/>
    <p:sldId id="274" r:id="rId24"/>
    <p:sldId id="275" r:id="rId25"/>
    <p:sldId id="276" r:id="rId26"/>
    <p:sldId id="277" r:id="rId27"/>
    <p:sldId id="295" r:id="rId28"/>
    <p:sldId id="278" r:id="rId29"/>
    <p:sldId id="280" r:id="rId30"/>
    <p:sldId id="294" r:id="rId31"/>
    <p:sldId id="281" r:id="rId32"/>
    <p:sldId id="296" r:id="rId33"/>
    <p:sldId id="282" r:id="rId34"/>
    <p:sldId id="283" r:id="rId35"/>
    <p:sldId id="284" r:id="rId36"/>
    <p:sldId id="285" r:id="rId37"/>
    <p:sldId id="288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DA0B-12AE-4365-BBCA-5B0A32CF66D1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4EA6-748B-4E91-BBE6-44278BA36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DA0B-12AE-4365-BBCA-5B0A32CF66D1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4EA6-748B-4E91-BBE6-44278BA36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7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DA0B-12AE-4365-BBCA-5B0A32CF66D1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4EA6-748B-4E91-BBE6-44278BA36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DA0B-12AE-4365-BBCA-5B0A32CF66D1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4EA6-748B-4E91-BBE6-44278BA36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7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DA0B-12AE-4365-BBCA-5B0A32CF66D1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4EA6-748B-4E91-BBE6-44278BA36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2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DA0B-12AE-4365-BBCA-5B0A32CF66D1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4EA6-748B-4E91-BBE6-44278BA36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8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DA0B-12AE-4365-BBCA-5B0A32CF66D1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4EA6-748B-4E91-BBE6-44278BA36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3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DA0B-12AE-4365-BBCA-5B0A32CF66D1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4EA6-748B-4E91-BBE6-44278BA36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DA0B-12AE-4365-BBCA-5B0A32CF66D1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4EA6-748B-4E91-BBE6-44278BA36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4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DA0B-12AE-4365-BBCA-5B0A32CF66D1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4EA6-748B-4E91-BBE6-44278BA36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2DA0B-12AE-4365-BBCA-5B0A32CF66D1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4EA6-748B-4E91-BBE6-44278BA36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1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2DA0B-12AE-4365-BBCA-5B0A32CF66D1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4EA6-748B-4E91-BBE6-44278BA36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7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Mechanical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robot can be inexpensive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9124950" cy="1219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Materials: </a:t>
            </a:r>
            <a:b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Sheet Aluminum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30889" r="22917" b="7333"/>
          <a:stretch/>
        </p:blipFill>
        <p:spPr bwMode="auto">
          <a:xfrm>
            <a:off x="19050" y="1562100"/>
            <a:ext cx="9144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Polycarbonate</a:t>
            </a:r>
            <a:r>
              <a:rPr lang="en-US" dirty="0" smtClean="0"/>
              <a:t> </a:t>
            </a:r>
            <a:r>
              <a:rPr lang="en-US" dirty="0"/>
              <a:t>(1/8”, 1/4”)</a:t>
            </a:r>
          </a:p>
          <a:p>
            <a:pPr lvl="1"/>
            <a:r>
              <a:rPr lang="en-US" dirty="0" smtClean="0"/>
              <a:t>Looks </a:t>
            </a:r>
            <a:r>
              <a:rPr lang="en-US" dirty="0"/>
              <a:t>really cool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too hard to machine, unless it gets </a:t>
            </a:r>
            <a:r>
              <a:rPr lang="en-US" dirty="0" smtClean="0"/>
              <a:t>hot and </a:t>
            </a:r>
            <a:r>
              <a:rPr lang="en-US" dirty="0"/>
              <a:t>softens</a:t>
            </a:r>
          </a:p>
          <a:p>
            <a:pPr lvl="1"/>
            <a:r>
              <a:rPr lang="en-US" dirty="0" smtClean="0"/>
              <a:t>1/8</a:t>
            </a:r>
            <a:r>
              <a:rPr lang="en-US" dirty="0"/>
              <a:t>” can be sheared and hand punched</a:t>
            </a:r>
          </a:p>
          <a:p>
            <a:pPr lvl="1"/>
            <a:r>
              <a:rPr lang="en-US" dirty="0" smtClean="0"/>
              <a:t>1/4</a:t>
            </a:r>
            <a:r>
              <a:rPr lang="en-US" dirty="0"/>
              <a:t>” can be cut using scroll saw and drilled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for mounting gears</a:t>
            </a:r>
          </a:p>
        </p:txBody>
      </p:sp>
    </p:spTree>
    <p:extLst>
      <p:ext uri="{BB962C8B-B14F-4D97-AF65-F5344CB8AC3E}">
        <p14:creationId xmlns:p14="http://schemas.microsoft.com/office/powerpoint/2010/main" val="17177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Raw </a:t>
            </a:r>
            <a:r>
              <a:rPr lang="en-US" sz="5400" b="1" dirty="0" smtClean="0">
                <a:solidFill>
                  <a:srgbClr val="FF0000"/>
                </a:solidFill>
              </a:rPr>
              <a:t>Materials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Prototyping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foam </a:t>
            </a:r>
            <a:r>
              <a:rPr lang="en-US" sz="3200" dirty="0"/>
              <a:t>(2” blue foam)</a:t>
            </a:r>
          </a:p>
          <a:p>
            <a:pPr lvl="1"/>
            <a:r>
              <a:rPr lang="en-US" sz="3200" dirty="0" smtClean="0"/>
              <a:t>Large </a:t>
            </a:r>
            <a:r>
              <a:rPr lang="en-US" sz="3200" dirty="0"/>
              <a:t>sheets available</a:t>
            </a:r>
          </a:p>
          <a:p>
            <a:pPr lvl="1"/>
            <a:r>
              <a:rPr lang="en-US" sz="3200" dirty="0" smtClean="0"/>
              <a:t>Good </a:t>
            </a:r>
            <a:r>
              <a:rPr lang="en-US" sz="3200" dirty="0"/>
              <a:t>for bulky parts</a:t>
            </a:r>
          </a:p>
          <a:p>
            <a:pPr lvl="1"/>
            <a:r>
              <a:rPr lang="en-US" sz="3200" dirty="0" smtClean="0"/>
              <a:t>Cuts </a:t>
            </a:r>
            <a:r>
              <a:rPr lang="en-US" sz="3200" dirty="0"/>
              <a:t>easily with hot knife</a:t>
            </a:r>
          </a:p>
          <a:p>
            <a:pPr lvl="1"/>
            <a:r>
              <a:rPr lang="en-US" sz="3200" dirty="0" smtClean="0"/>
              <a:t>Also </a:t>
            </a:r>
            <a:r>
              <a:rPr lang="en-US" sz="3200" dirty="0"/>
              <a:t>can be sculpted with hot knife </a:t>
            </a:r>
            <a:r>
              <a:rPr lang="en-US" sz="3200" dirty="0" smtClean="0"/>
              <a:t>for interesting </a:t>
            </a:r>
            <a:r>
              <a:rPr lang="en-US" sz="3200" dirty="0"/>
              <a:t>/ irregular shapes</a:t>
            </a:r>
          </a:p>
        </p:txBody>
      </p:sp>
    </p:spTree>
    <p:extLst>
      <p:ext uri="{BB962C8B-B14F-4D97-AF65-F5344CB8AC3E}">
        <p14:creationId xmlns:p14="http://schemas.microsoft.com/office/powerpoint/2010/main" val="7131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200" dirty="0" smtClean="0"/>
              <a:t>Wooden </a:t>
            </a:r>
            <a:r>
              <a:rPr lang="en-US" sz="3200" dirty="0"/>
              <a:t>dowels</a:t>
            </a:r>
          </a:p>
          <a:p>
            <a:pPr lvl="1"/>
            <a:r>
              <a:rPr lang="en-US" sz="3200" dirty="0" smtClean="0"/>
              <a:t>Hollow </a:t>
            </a:r>
            <a:r>
              <a:rPr lang="en-US" sz="3200" dirty="0"/>
              <a:t>metal tubing</a:t>
            </a:r>
          </a:p>
          <a:p>
            <a:pPr lvl="1"/>
            <a:r>
              <a:rPr lang="en-US" sz="3200" dirty="0" smtClean="0"/>
              <a:t>Springs</a:t>
            </a:r>
            <a:endParaRPr lang="en-US" sz="3200" dirty="0"/>
          </a:p>
          <a:p>
            <a:pPr lvl="1"/>
            <a:r>
              <a:rPr lang="en-US" sz="3200" dirty="0" smtClean="0"/>
              <a:t>PVC </a:t>
            </a:r>
            <a:r>
              <a:rPr lang="en-US" sz="3200" dirty="0"/>
              <a:t>pipe</a:t>
            </a:r>
          </a:p>
          <a:p>
            <a:pPr lvl="1"/>
            <a:r>
              <a:rPr lang="en-US" sz="3200" dirty="0" smtClean="0"/>
              <a:t>Foam </a:t>
            </a:r>
            <a:r>
              <a:rPr lang="en-US" sz="3200" dirty="0"/>
              <a:t>pipe insulation</a:t>
            </a:r>
          </a:p>
          <a:p>
            <a:pPr lvl="1"/>
            <a:r>
              <a:rPr lang="en-US" sz="3200" dirty="0" smtClean="0"/>
              <a:t>Gears</a:t>
            </a:r>
            <a:endParaRPr lang="en-US" sz="3200" dirty="0"/>
          </a:p>
          <a:p>
            <a:pPr lvl="1"/>
            <a:r>
              <a:rPr lang="en-US" sz="3200" dirty="0" smtClean="0"/>
              <a:t>Others</a:t>
            </a:r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776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763000" cy="18748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Fasteners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7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Fasteners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31471" r="25556" b="26889"/>
          <a:stretch/>
        </p:blipFill>
        <p:spPr bwMode="auto">
          <a:xfrm>
            <a:off x="64429" y="3124200"/>
            <a:ext cx="9079571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1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Fasteners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32667" r="25416" b="17334"/>
          <a:stretch/>
        </p:blipFill>
        <p:spPr bwMode="auto">
          <a:xfrm>
            <a:off x="238125" y="2209800"/>
            <a:ext cx="86677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486400"/>
            <a:ext cx="8229600" cy="1009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Fasteners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868363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washers!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33555" r="25694" b="15779"/>
          <a:stretch/>
        </p:blipFill>
        <p:spPr bwMode="auto">
          <a:xfrm>
            <a:off x="200025" y="1417638"/>
            <a:ext cx="87439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4375" y="3589338"/>
            <a:ext cx="8229600" cy="1897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Fasteners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Wood </a:t>
            </a:r>
            <a:r>
              <a:rPr lang="en-US" sz="3200" dirty="0">
                <a:solidFill>
                  <a:srgbClr val="FF0000"/>
                </a:solidFill>
              </a:rPr>
              <a:t>glue </a:t>
            </a:r>
            <a:r>
              <a:rPr lang="en-US" sz="3200" dirty="0"/>
              <a:t>– best with wood screws </a:t>
            </a:r>
            <a:r>
              <a:rPr lang="en-US" sz="3200" dirty="0" smtClean="0"/>
              <a:t>for permanent </a:t>
            </a:r>
            <a:r>
              <a:rPr lang="en-US" sz="3200" dirty="0"/>
              <a:t>joints.</a:t>
            </a:r>
          </a:p>
          <a:p>
            <a:pPr lvl="2"/>
            <a:r>
              <a:rPr lang="en-US" dirty="0" smtClean="0"/>
              <a:t>Make </a:t>
            </a:r>
            <a:r>
              <a:rPr lang="en-US" dirty="0"/>
              <a:t>a solid piece out of multiple pieces</a:t>
            </a:r>
          </a:p>
          <a:p>
            <a:pPr lvl="2"/>
            <a:r>
              <a:rPr lang="en-US" dirty="0" smtClean="0"/>
              <a:t>When </a:t>
            </a:r>
            <a:r>
              <a:rPr lang="en-US" dirty="0"/>
              <a:t>glue dries, stronger than the </a:t>
            </a:r>
            <a:r>
              <a:rPr lang="en-US" dirty="0" smtClean="0"/>
              <a:t>wood around </a:t>
            </a:r>
            <a:r>
              <a:rPr lang="en-US" dirty="0"/>
              <a:t>it. Dry time is long, though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Superglue </a:t>
            </a:r>
            <a:r>
              <a:rPr lang="en-US" sz="3200" dirty="0"/>
              <a:t>– quick and dirty, or use </a:t>
            </a:r>
            <a:r>
              <a:rPr lang="en-US" sz="3200" dirty="0" smtClean="0"/>
              <a:t>with other </a:t>
            </a:r>
            <a:r>
              <a:rPr lang="en-US" sz="3200" dirty="0"/>
              <a:t>fasteners for permanence</a:t>
            </a:r>
          </a:p>
        </p:txBody>
      </p:sp>
    </p:spTree>
    <p:extLst>
      <p:ext uri="{BB962C8B-B14F-4D97-AF65-F5344CB8AC3E}">
        <p14:creationId xmlns:p14="http://schemas.microsoft.com/office/powerpoint/2010/main" val="268014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Fasteners</a:t>
            </a:r>
          </a:p>
          <a:p>
            <a:pPr lvl="1"/>
            <a:r>
              <a:rPr lang="en-US" sz="3600" dirty="0" smtClean="0"/>
              <a:t> If </a:t>
            </a:r>
            <a:r>
              <a:rPr lang="en-US" sz="3600" dirty="0"/>
              <a:t>you’re not sure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well a joint will </a:t>
            </a:r>
            <a:r>
              <a:rPr lang="en-US" sz="3600" i="1" dirty="0" smtClean="0"/>
              <a:t>work</a:t>
            </a:r>
            <a:r>
              <a:rPr lang="en-US" sz="3600" dirty="0" smtClean="0"/>
              <a:t>, use </a:t>
            </a:r>
            <a:r>
              <a:rPr lang="en-US" sz="3600" dirty="0"/>
              <a:t>scrap and test it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Testing </a:t>
            </a:r>
            <a:r>
              <a:rPr lang="en-US" sz="3600" dirty="0">
                <a:solidFill>
                  <a:srgbClr val="FF0000"/>
                </a:solidFill>
              </a:rPr>
              <a:t>mechanical </a:t>
            </a:r>
            <a:r>
              <a:rPr lang="en-US" sz="3600" dirty="0"/>
              <a:t>parts is a 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idea </a:t>
            </a:r>
            <a:r>
              <a:rPr lang="en-US" sz="3600" dirty="0" smtClean="0"/>
              <a:t>in general</a:t>
            </a:r>
            <a:r>
              <a:rPr lang="en-US" sz="3600" dirty="0"/>
              <a:t>, just like software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 </a:t>
            </a:r>
            <a:r>
              <a:rPr lang="en-US" sz="3600" dirty="0"/>
              <a:t>Design for assembly and re-assembly</a:t>
            </a:r>
          </a:p>
        </p:txBody>
      </p:sp>
    </p:spTree>
    <p:extLst>
      <p:ext uri="{BB962C8B-B14F-4D97-AF65-F5344CB8AC3E}">
        <p14:creationId xmlns:p14="http://schemas.microsoft.com/office/powerpoint/2010/main" val="337257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Agenda</a:t>
            </a:r>
          </a:p>
          <a:p>
            <a:pPr lvl="1"/>
            <a:r>
              <a:rPr lang="en-US" dirty="0" smtClean="0"/>
              <a:t>Inexpensive robot for high schools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Raw Materials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Materials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Fasteners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Tools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Safety &amp; Maintenance</a:t>
            </a:r>
          </a:p>
          <a:p>
            <a:r>
              <a:rPr lang="en-US" dirty="0" smtClean="0"/>
              <a:t>Mechanical </a:t>
            </a:r>
            <a:r>
              <a:rPr lang="en-US" dirty="0"/>
              <a:t>issues</a:t>
            </a:r>
          </a:p>
          <a:p>
            <a:pPr lvl="1"/>
            <a:r>
              <a:rPr lang="en-US" dirty="0" smtClean="0"/>
              <a:t>Motors</a:t>
            </a:r>
            <a:endParaRPr lang="en-US" dirty="0"/>
          </a:p>
          <a:p>
            <a:pPr lvl="1"/>
            <a:r>
              <a:rPr lang="en-US" dirty="0" smtClean="0"/>
              <a:t>Techniques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Design Principles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7317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2027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Scroll Saw</a:t>
            </a:r>
          </a:p>
          <a:p>
            <a:pPr lvl="2"/>
            <a:r>
              <a:rPr lang="en-US" dirty="0" smtClean="0"/>
              <a:t>Thin </a:t>
            </a:r>
            <a:r>
              <a:rPr lang="en-US" dirty="0"/>
              <a:t>(1/4”) wood and polycarbonate only</a:t>
            </a:r>
          </a:p>
          <a:p>
            <a:pPr lvl="2"/>
            <a:r>
              <a:rPr lang="en-US" dirty="0" smtClean="0"/>
              <a:t>Makes </a:t>
            </a:r>
            <a:r>
              <a:rPr lang="en-US" dirty="0"/>
              <a:t>curved cuts</a:t>
            </a:r>
          </a:p>
          <a:p>
            <a:pPr lvl="2"/>
            <a:r>
              <a:rPr lang="en-US" dirty="0" smtClean="0"/>
              <a:t>Don’t </a:t>
            </a:r>
            <a:r>
              <a:rPr lang="en-US" dirty="0"/>
              <a:t>force the blade in any direction, </a:t>
            </a:r>
            <a:r>
              <a:rPr lang="en-US" dirty="0" smtClean="0"/>
              <a:t>medium pressure </a:t>
            </a:r>
            <a:r>
              <a:rPr lang="en-US" dirty="0"/>
              <a:t>will cut</a:t>
            </a:r>
          </a:p>
          <a:p>
            <a:pPr lvl="2"/>
            <a:r>
              <a:rPr lang="en-US" dirty="0" smtClean="0"/>
              <a:t>No </a:t>
            </a:r>
            <a:r>
              <a:rPr lang="en-US" dirty="0"/>
              <a:t>metal allowed!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47112" r="22639" b="7999"/>
          <a:stretch/>
        </p:blipFill>
        <p:spPr bwMode="auto">
          <a:xfrm>
            <a:off x="3943350" y="3009900"/>
            <a:ext cx="52006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85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27801" r="22085" b="5555"/>
          <a:stretch/>
        </p:blipFill>
        <p:spPr bwMode="auto">
          <a:xfrm>
            <a:off x="76200" y="1497013"/>
            <a:ext cx="9067800" cy="531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956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6906" r="25000" b="8000"/>
          <a:stretch/>
        </p:blipFill>
        <p:spPr bwMode="auto">
          <a:xfrm>
            <a:off x="19050" y="1143000"/>
            <a:ext cx="9124950" cy="459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00400" y="5867400"/>
            <a:ext cx="4648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used </a:t>
            </a:r>
            <a:r>
              <a:rPr lang="en-US" dirty="0" err="1" smtClean="0"/>
              <a:t>Mitre</a:t>
            </a:r>
            <a:r>
              <a:rPr lang="en-US" dirty="0" smtClean="0"/>
              <a:t> Saw for cutting thick aluminum for MCECSBOT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27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TOOLS: </a:t>
            </a:r>
            <a:r>
              <a:rPr lang="en-US" dirty="0" smtClean="0"/>
              <a:t>Shear/ Brake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5749131"/>
            <a:ext cx="8229600" cy="944563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built complete robots and necks of lions with them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t="36435" r="21528" b="16667"/>
          <a:stretch/>
        </p:blipFill>
        <p:spPr bwMode="auto">
          <a:xfrm>
            <a:off x="57150" y="1735534"/>
            <a:ext cx="9086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95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0"/>
            <a:ext cx="9163050" cy="1143000"/>
          </a:xfrm>
          <a:solidFill>
            <a:srgbClr val="FFFF00"/>
          </a:solidFill>
        </p:spPr>
        <p:txBody>
          <a:bodyPr/>
          <a:lstStyle/>
          <a:p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r>
              <a:rPr lang="en-US" dirty="0" smtClean="0"/>
              <a:t>: punch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8447" r="20973" b="11778"/>
          <a:stretch/>
        </p:blipFill>
        <p:spPr bwMode="auto">
          <a:xfrm>
            <a:off x="76200" y="1981200"/>
            <a:ext cx="9067800" cy="392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829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4343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endParaRPr lang="en-US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545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8100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t="37831" r="23611" b="14444"/>
          <a:stretch/>
        </p:blipFill>
        <p:spPr bwMode="auto">
          <a:xfrm>
            <a:off x="19050" y="2633710"/>
            <a:ext cx="9144000" cy="391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184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600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Maintenance of the Laboratory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37922" r="22778" b="10445"/>
          <a:stretch/>
        </p:blipFill>
        <p:spPr bwMode="auto">
          <a:xfrm>
            <a:off x="76200" y="2667000"/>
            <a:ext cx="91059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143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05800" cy="48006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Techniques for robot bodies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37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 to Home Depot</a:t>
            </a:r>
          </a:p>
          <a:p>
            <a:r>
              <a:rPr lang="en-US" dirty="0" smtClean="0"/>
              <a:t>Go to Goodwill</a:t>
            </a:r>
          </a:p>
          <a:p>
            <a:r>
              <a:rPr lang="en-US" dirty="0" smtClean="0"/>
              <a:t>Go to Army Surplus stores</a:t>
            </a:r>
          </a:p>
          <a:p>
            <a:r>
              <a:rPr lang="en-US" dirty="0" smtClean="0"/>
              <a:t>Go to Tektronix Country Store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Find rotating components of all kinds</a:t>
            </a:r>
          </a:p>
          <a:p>
            <a:r>
              <a:rPr lang="en-US" dirty="0" smtClean="0"/>
              <a:t>Find linear actuation components of all kinds</a:t>
            </a:r>
          </a:p>
          <a:p>
            <a:r>
              <a:rPr lang="en-US" dirty="0" smtClean="0"/>
              <a:t>Is it good for a head? Is it good for a leg?</a:t>
            </a:r>
          </a:p>
          <a:p>
            <a:r>
              <a:rPr lang="en-US" dirty="0" smtClean="0"/>
              <a:t>Use of lamps – see in lab.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Techniques for robot bodies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t="30319" r="30696" b="4890"/>
          <a:stretch/>
        </p:blipFill>
        <p:spPr bwMode="auto">
          <a:xfrm>
            <a:off x="533400" y="1200150"/>
            <a:ext cx="8191500" cy="53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710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Rotating Gripper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40560" r="20695" b="11333"/>
          <a:stretch/>
        </p:blipFill>
        <p:spPr bwMode="auto">
          <a:xfrm>
            <a:off x="0" y="3124200"/>
            <a:ext cx="9163050" cy="374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554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7256" y="0"/>
            <a:ext cx="9136743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of hydraulics/pneumatics and wood</a:t>
            </a:r>
            <a:endParaRPr lang="en-US" dirty="0" smtClean="0"/>
          </a:p>
        </p:txBody>
      </p:sp>
      <p:pic>
        <p:nvPicPr>
          <p:cNvPr id="26626" name="Picture 4" descr="L_TBotSyringeRobo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563688"/>
            <a:ext cx="4895850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5410200" y="5105400"/>
            <a:ext cx="9144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43400" y="548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syringes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14287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Mounting small components such as IR and Servos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37555" r="27223" b="16889"/>
          <a:stretch/>
        </p:blipFill>
        <p:spPr bwMode="auto">
          <a:xfrm>
            <a:off x="152400" y="2819400"/>
            <a:ext cx="89916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401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295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 for Metal bending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30889" r="25000" b="7555"/>
          <a:stretch/>
        </p:blipFill>
        <p:spPr bwMode="auto">
          <a:xfrm>
            <a:off x="76200" y="1447800"/>
            <a:ext cx="90487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0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5621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Venant’s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Principe for Shaft Design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0888" r="25000" b="5778"/>
          <a:stretch/>
        </p:blipFill>
        <p:spPr bwMode="auto">
          <a:xfrm>
            <a:off x="0" y="1409700"/>
            <a:ext cx="86868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9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4097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a good mechanical design of a peg placing system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33333" r="26528" b="6667"/>
          <a:stretch/>
        </p:blipFill>
        <p:spPr bwMode="auto">
          <a:xfrm>
            <a:off x="285750" y="1447800"/>
            <a:ext cx="8572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600200"/>
            <a:ext cx="7848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41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Aaron </a:t>
            </a:r>
            <a:r>
              <a:rPr lang="en-US" dirty="0" err="1"/>
              <a:t>Sokoloski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Be </a:t>
            </a:r>
            <a:r>
              <a:rPr lang="en-US" sz="4800" dirty="0"/>
              <a:t>able to build a</a:t>
            </a:r>
          </a:p>
          <a:p>
            <a:pPr marL="0" indent="0" algn="ctr">
              <a:buNone/>
            </a:pPr>
            <a:r>
              <a:rPr lang="en-US" sz="4800" dirty="0"/>
              <a:t>simple robot with the tools</a:t>
            </a:r>
          </a:p>
          <a:p>
            <a:pPr marL="0" indent="0" algn="ctr">
              <a:buNone/>
            </a:pPr>
            <a:r>
              <a:rPr lang="en-US" sz="4800" dirty="0"/>
              <a:t>and materials provided in</a:t>
            </a:r>
          </a:p>
          <a:p>
            <a:pPr marL="0" indent="0" algn="ctr">
              <a:buNone/>
            </a:pPr>
            <a:r>
              <a:rPr lang="en-US" sz="4800" dirty="0"/>
              <a:t>the </a:t>
            </a:r>
            <a:r>
              <a:rPr lang="en-US" sz="4800" dirty="0" smtClean="0"/>
              <a:t>lab or purchased in Goodwill or Home Depot stores</a:t>
            </a:r>
          </a:p>
        </p:txBody>
      </p:sp>
    </p:spTree>
    <p:extLst>
      <p:ext uri="{BB962C8B-B14F-4D97-AF65-F5344CB8AC3E}">
        <p14:creationId xmlns:p14="http://schemas.microsoft.com/office/powerpoint/2010/main" val="35395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55927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Materials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5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Raw </a:t>
            </a:r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Pegboard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Hardboard</a:t>
            </a:r>
          </a:p>
          <a:p>
            <a:r>
              <a:rPr lang="en-US" dirty="0" smtClean="0"/>
              <a:t> </a:t>
            </a:r>
            <a:r>
              <a:rPr lang="en-US" dirty="0"/>
              <a:t>Baltic Birch Plywood</a:t>
            </a:r>
          </a:p>
          <a:p>
            <a:r>
              <a:rPr lang="en-US" dirty="0" smtClean="0"/>
              <a:t> </a:t>
            </a:r>
            <a:r>
              <a:rPr lang="en-US" dirty="0"/>
              <a:t>Sheet Aluminum</a:t>
            </a:r>
          </a:p>
          <a:p>
            <a:r>
              <a:rPr lang="en-US" dirty="0" smtClean="0"/>
              <a:t> </a:t>
            </a:r>
            <a:r>
              <a:rPr lang="en-US" dirty="0"/>
              <a:t>Polycarbonate</a:t>
            </a:r>
          </a:p>
          <a:p>
            <a:r>
              <a:rPr lang="en-US" dirty="0" smtClean="0"/>
              <a:t>Prototyping </a:t>
            </a:r>
            <a:r>
              <a:rPr lang="en-US" dirty="0"/>
              <a:t>Foam</a:t>
            </a:r>
          </a:p>
        </p:txBody>
      </p:sp>
    </p:spTree>
    <p:extLst>
      <p:ext uri="{BB962C8B-B14F-4D97-AF65-F5344CB8AC3E}">
        <p14:creationId xmlns:p14="http://schemas.microsoft.com/office/powerpoint/2010/main" val="5658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57150"/>
            <a:ext cx="8210550" cy="230505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Materials: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Pegboards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3556" r="23194" b="17555"/>
          <a:stretch/>
        </p:blipFill>
        <p:spPr bwMode="auto">
          <a:xfrm>
            <a:off x="0" y="2667000"/>
            <a:ext cx="8991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7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33645" r="26667" b="26445"/>
          <a:stretch/>
        </p:blipFill>
        <p:spPr bwMode="auto">
          <a:xfrm>
            <a:off x="0" y="28194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6250" y="57150"/>
            <a:ext cx="8439150" cy="230505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Materials: </a:t>
            </a:r>
          </a:p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Hardboards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3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384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Materials: </a:t>
            </a:r>
            <a:b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Baltic Birch Plywood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33705" r="32361" b="30444"/>
          <a:stretch/>
        </p:blipFill>
        <p:spPr bwMode="auto">
          <a:xfrm>
            <a:off x="85725" y="2971800"/>
            <a:ext cx="8972550" cy="35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0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458</Words>
  <Application>Microsoft Office PowerPoint</Application>
  <PresentationFormat>On-screen Show (4:3)</PresentationFormat>
  <Paragraphs>105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Mechanical Issues</vt:lpstr>
      <vt:lpstr>PowerPoint Presentation</vt:lpstr>
      <vt:lpstr>Your tasks</vt:lpstr>
      <vt:lpstr>Goal:</vt:lpstr>
      <vt:lpstr>Raw Materials</vt:lpstr>
      <vt:lpstr>Raw Materials</vt:lpstr>
      <vt:lpstr>Raw Materials: Pegboards </vt:lpstr>
      <vt:lpstr>PowerPoint Presentation</vt:lpstr>
      <vt:lpstr>Raw Materials:  Baltic Birch Plywood</vt:lpstr>
      <vt:lpstr>Raw Materials:  Sheet Aluminum</vt:lpstr>
      <vt:lpstr>Raw Materials</vt:lpstr>
      <vt:lpstr>Raw Materials</vt:lpstr>
      <vt:lpstr>Other materials</vt:lpstr>
      <vt:lpstr>Fasteners</vt:lpstr>
      <vt:lpstr>Fasteners</vt:lpstr>
      <vt:lpstr>Fasteners</vt:lpstr>
      <vt:lpstr>Fasteners</vt:lpstr>
      <vt:lpstr>Fasteners</vt:lpstr>
      <vt:lpstr>PowerPoint Presentation</vt:lpstr>
      <vt:lpstr>PowerPoint Presentation</vt:lpstr>
      <vt:lpstr>PowerPoint Presentation</vt:lpstr>
      <vt:lpstr>Tools</vt:lpstr>
      <vt:lpstr>Tools</vt:lpstr>
      <vt:lpstr>TOOLS: Shear/ Brake</vt:lpstr>
      <vt:lpstr>TOOLS: punch</vt:lpstr>
      <vt:lpstr>Safety</vt:lpstr>
      <vt:lpstr>Safety</vt:lpstr>
      <vt:lpstr>Maintenance of the Laboratory</vt:lpstr>
      <vt:lpstr>Design Techniques for robot bodies</vt:lpstr>
      <vt:lpstr>Design Techniques for robot bodies</vt:lpstr>
      <vt:lpstr>Simple Rotating Gripper</vt:lpstr>
      <vt:lpstr>Use of hydraulics/pneumatics and wood</vt:lpstr>
      <vt:lpstr>Mounting small components such as IR and Servos</vt:lpstr>
      <vt:lpstr>Techniques for Metal bending</vt:lpstr>
      <vt:lpstr>Saint Venant’s Principe for Shaft Design</vt:lpstr>
      <vt:lpstr>Example of a good mechanical design of a peg placing system</vt:lpstr>
      <vt:lpstr>PowerPoint Presentation</vt:lpstr>
      <vt:lpstr>Sources</vt:lpstr>
    </vt:vector>
  </TitlesOfParts>
  <Company>Portland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Issues</dc:title>
  <dc:creator>mperkows</dc:creator>
  <cp:lastModifiedBy>Marek Perkowski</cp:lastModifiedBy>
  <cp:revision>12</cp:revision>
  <dcterms:created xsi:type="dcterms:W3CDTF">2014-01-06T04:23:34Z</dcterms:created>
  <dcterms:modified xsi:type="dcterms:W3CDTF">2014-10-30T04:52:03Z</dcterms:modified>
</cp:coreProperties>
</file>